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20063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6" d="100"/>
          <a:sy n="16" d="100"/>
        </p:scale>
        <p:origin x="2660"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3240048" y="7070108"/>
            <a:ext cx="36720542" cy="15040222"/>
          </a:xfrm>
        </p:spPr>
        <p:txBody>
          <a:bodyPr anchor="b"/>
          <a:lstStyle>
            <a:lvl1pPr algn="ctr">
              <a:defRPr sz="28347"/>
            </a:lvl1pPr>
          </a:lstStyle>
          <a:p>
            <a:r>
              <a:rPr lang="zh-CN" altLang="en-US"/>
              <a:t>单击此处编辑母版标题样式</a:t>
            </a:r>
            <a:endParaRPr lang="en-US" dirty="0"/>
          </a:p>
        </p:txBody>
      </p:sp>
      <p:sp>
        <p:nvSpPr>
          <p:cNvPr id="3" name="Subtitle 2"/>
          <p:cNvSpPr>
            <a:spLocks noGrp="1"/>
          </p:cNvSpPr>
          <p:nvPr>
            <p:ph type="subTitle" idx="1"/>
          </p:nvPr>
        </p:nvSpPr>
        <p:spPr>
          <a:xfrm>
            <a:off x="5400080" y="22690338"/>
            <a:ext cx="32400479" cy="10430151"/>
          </a:xfrm>
        </p:spPr>
        <p:txBody>
          <a:bodyPr/>
          <a:lstStyle>
            <a:lvl1pPr marL="0" indent="0" algn="ctr">
              <a:buNone/>
              <a:defRPr sz="11339"/>
            </a:lvl1pPr>
            <a:lvl2pPr marL="2160041" indent="0" algn="ctr">
              <a:buNone/>
              <a:defRPr sz="9449"/>
            </a:lvl2pPr>
            <a:lvl3pPr marL="4320083" indent="0" algn="ctr">
              <a:buNone/>
              <a:defRPr sz="8504"/>
            </a:lvl3pPr>
            <a:lvl4pPr marL="6480124" indent="0" algn="ctr">
              <a:buNone/>
              <a:defRPr sz="7559"/>
            </a:lvl4pPr>
            <a:lvl5pPr marL="8640166" indent="0" algn="ctr">
              <a:buNone/>
              <a:defRPr sz="7559"/>
            </a:lvl5pPr>
            <a:lvl6pPr marL="10800207" indent="0" algn="ctr">
              <a:buNone/>
              <a:defRPr sz="7559"/>
            </a:lvl6pPr>
            <a:lvl7pPr marL="12960248" indent="0" algn="ctr">
              <a:buNone/>
              <a:defRPr sz="7559"/>
            </a:lvl7pPr>
            <a:lvl8pPr marL="15120290" indent="0" algn="ctr">
              <a:buNone/>
              <a:defRPr sz="7559"/>
            </a:lvl8pPr>
            <a:lvl9pPr marL="17280331" indent="0" algn="ctr">
              <a:buNone/>
              <a:defRPr sz="7559"/>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119658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721403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915459" y="2300034"/>
            <a:ext cx="9315138" cy="366105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970046" y="2300034"/>
            <a:ext cx="27405405" cy="366105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61826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3262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947546" y="10770172"/>
            <a:ext cx="37260550" cy="17970262"/>
          </a:xfrm>
        </p:spPr>
        <p:txBody>
          <a:bodyPr anchor="b"/>
          <a:lstStyle>
            <a:lvl1pPr>
              <a:defRPr sz="28347"/>
            </a:lvl1pPr>
          </a:lstStyle>
          <a:p>
            <a:r>
              <a:rPr lang="zh-CN" altLang="en-US"/>
              <a:t>单击此处编辑母版标题样式</a:t>
            </a:r>
            <a:endParaRPr lang="en-US" dirty="0"/>
          </a:p>
        </p:txBody>
      </p:sp>
      <p:sp>
        <p:nvSpPr>
          <p:cNvPr id="3" name="Text Placeholder 2"/>
          <p:cNvSpPr>
            <a:spLocks noGrp="1"/>
          </p:cNvSpPr>
          <p:nvPr>
            <p:ph type="body" idx="1"/>
          </p:nvPr>
        </p:nvSpPr>
        <p:spPr>
          <a:xfrm>
            <a:off x="2947546" y="28910440"/>
            <a:ext cx="37260550" cy="9450136"/>
          </a:xfrm>
        </p:spPr>
        <p:txBody>
          <a:bodyPr/>
          <a:lstStyle>
            <a:lvl1pPr marL="0" indent="0">
              <a:buNone/>
              <a:defRPr sz="11339">
                <a:solidFill>
                  <a:schemeClr val="tx1"/>
                </a:solidFill>
              </a:defRPr>
            </a:lvl1pPr>
            <a:lvl2pPr marL="2160041" indent="0">
              <a:buNone/>
              <a:defRPr sz="9449">
                <a:solidFill>
                  <a:schemeClr val="tx1">
                    <a:tint val="75000"/>
                  </a:schemeClr>
                </a:solidFill>
              </a:defRPr>
            </a:lvl2pPr>
            <a:lvl3pPr marL="4320083" indent="0">
              <a:buNone/>
              <a:defRPr sz="8504">
                <a:solidFill>
                  <a:schemeClr val="tx1">
                    <a:tint val="75000"/>
                  </a:schemeClr>
                </a:solidFill>
              </a:defRPr>
            </a:lvl3pPr>
            <a:lvl4pPr marL="6480124" indent="0">
              <a:buNone/>
              <a:defRPr sz="7559">
                <a:solidFill>
                  <a:schemeClr val="tx1">
                    <a:tint val="75000"/>
                  </a:schemeClr>
                </a:solidFill>
              </a:defRPr>
            </a:lvl4pPr>
            <a:lvl5pPr marL="8640166" indent="0">
              <a:buNone/>
              <a:defRPr sz="7559">
                <a:solidFill>
                  <a:schemeClr val="tx1">
                    <a:tint val="75000"/>
                  </a:schemeClr>
                </a:solidFill>
              </a:defRPr>
            </a:lvl5pPr>
            <a:lvl6pPr marL="10800207" indent="0">
              <a:buNone/>
              <a:defRPr sz="7559">
                <a:solidFill>
                  <a:schemeClr val="tx1">
                    <a:tint val="75000"/>
                  </a:schemeClr>
                </a:solidFill>
              </a:defRPr>
            </a:lvl6pPr>
            <a:lvl7pPr marL="12960248" indent="0">
              <a:buNone/>
              <a:defRPr sz="7559">
                <a:solidFill>
                  <a:schemeClr val="tx1">
                    <a:tint val="75000"/>
                  </a:schemeClr>
                </a:solidFill>
              </a:defRPr>
            </a:lvl7pPr>
            <a:lvl8pPr marL="15120290" indent="0">
              <a:buNone/>
              <a:defRPr sz="7559">
                <a:solidFill>
                  <a:schemeClr val="tx1">
                    <a:tint val="75000"/>
                  </a:schemeClr>
                </a:solidFill>
              </a:defRPr>
            </a:lvl8pPr>
            <a:lvl9pPr marL="17280331" indent="0">
              <a:buNone/>
              <a:defRPr sz="7559">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05441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970044"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21870323"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512314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975671" y="2300044"/>
            <a:ext cx="37260550" cy="835012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75675" y="10590160"/>
            <a:ext cx="18275892"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4" name="Content Placeholder 3"/>
          <p:cNvSpPr>
            <a:spLocks noGrp="1"/>
          </p:cNvSpPr>
          <p:nvPr>
            <p:ph sz="half" idx="2"/>
          </p:nvPr>
        </p:nvSpPr>
        <p:spPr>
          <a:xfrm>
            <a:off x="2975675" y="15780233"/>
            <a:ext cx="18275892"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21870325" y="10590160"/>
            <a:ext cx="18365898"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6" name="Content Placeholder 5"/>
          <p:cNvSpPr>
            <a:spLocks noGrp="1"/>
          </p:cNvSpPr>
          <p:nvPr>
            <p:ph sz="quarter" idx="4"/>
          </p:nvPr>
        </p:nvSpPr>
        <p:spPr>
          <a:xfrm>
            <a:off x="21870325" y="15780233"/>
            <a:ext cx="18365898"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35251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9954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1145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Content Placeholder 2"/>
          <p:cNvSpPr>
            <a:spLocks noGrp="1"/>
          </p:cNvSpPr>
          <p:nvPr>
            <p:ph idx="1"/>
          </p:nvPr>
        </p:nvSpPr>
        <p:spPr>
          <a:xfrm>
            <a:off x="18365898" y="6220102"/>
            <a:ext cx="21870323" cy="30700453"/>
          </a:xfrm>
        </p:spPr>
        <p:txBody>
          <a:bodyPr/>
          <a:lstStyle>
            <a:lvl1pPr>
              <a:defRPr sz="15118"/>
            </a:lvl1pPr>
            <a:lvl2pPr>
              <a:defRPr sz="13229"/>
            </a:lvl2pPr>
            <a:lvl3pPr>
              <a:defRPr sz="11339"/>
            </a:lvl3pPr>
            <a:lvl4pPr>
              <a:defRPr sz="9449"/>
            </a:lvl4pPr>
            <a:lvl5pPr>
              <a:defRPr sz="9449"/>
            </a:lvl5pPr>
            <a:lvl6pPr>
              <a:defRPr sz="9449"/>
            </a:lvl6pPr>
            <a:lvl7pPr>
              <a:defRPr sz="9449"/>
            </a:lvl7pPr>
            <a:lvl8pPr>
              <a:defRPr sz="9449"/>
            </a:lvl8pPr>
            <a:lvl9pPr>
              <a:defRPr sz="944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426546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8365898" y="6220102"/>
            <a:ext cx="21870323" cy="30700453"/>
          </a:xfrm>
        </p:spPr>
        <p:txBody>
          <a:bodyPr anchor="t"/>
          <a:lstStyle>
            <a:lvl1pPr marL="0" indent="0">
              <a:buNone/>
              <a:defRPr sz="15118"/>
            </a:lvl1pPr>
            <a:lvl2pPr marL="2160041" indent="0">
              <a:buNone/>
              <a:defRPr sz="13229"/>
            </a:lvl2pPr>
            <a:lvl3pPr marL="4320083" indent="0">
              <a:buNone/>
              <a:defRPr sz="11339"/>
            </a:lvl3pPr>
            <a:lvl4pPr marL="6480124" indent="0">
              <a:buNone/>
              <a:defRPr sz="9449"/>
            </a:lvl4pPr>
            <a:lvl5pPr marL="8640166" indent="0">
              <a:buNone/>
              <a:defRPr sz="9449"/>
            </a:lvl5pPr>
            <a:lvl6pPr marL="10800207" indent="0">
              <a:buNone/>
              <a:defRPr sz="9449"/>
            </a:lvl6pPr>
            <a:lvl7pPr marL="12960248" indent="0">
              <a:buNone/>
              <a:defRPr sz="9449"/>
            </a:lvl7pPr>
            <a:lvl8pPr marL="15120290" indent="0">
              <a:buNone/>
              <a:defRPr sz="9449"/>
            </a:lvl8pPr>
            <a:lvl9pPr marL="17280331" indent="0">
              <a:buNone/>
              <a:defRPr sz="9449"/>
            </a:lvl9pPr>
          </a:lstStyle>
          <a:p>
            <a:r>
              <a:rPr lang="zh-CN" altLang="en-US"/>
              <a:t>单击图标添加图片</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6683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70044" y="2300044"/>
            <a:ext cx="37260550" cy="8350126"/>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970044" y="11500170"/>
            <a:ext cx="37260550" cy="2741040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970044" y="40040601"/>
            <a:ext cx="9720144" cy="2300034"/>
          </a:xfrm>
          <a:prstGeom prst="rect">
            <a:avLst/>
          </a:prstGeom>
        </p:spPr>
        <p:txBody>
          <a:bodyPr vert="horz" lIns="91440" tIns="45720" rIns="91440" bIns="45720" rtlCol="0" anchor="ctr"/>
          <a:lstStyle>
            <a:lvl1pPr algn="l">
              <a:defRPr sz="5669">
                <a:solidFill>
                  <a:schemeClr val="tx1">
                    <a:tint val="75000"/>
                  </a:schemeClr>
                </a:solidFill>
              </a:defRPr>
            </a:lvl1p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3"/>
          </p:nvPr>
        </p:nvSpPr>
        <p:spPr>
          <a:xfrm>
            <a:off x="14310212" y="40040601"/>
            <a:ext cx="14580215" cy="2300034"/>
          </a:xfrm>
          <a:prstGeom prst="rect">
            <a:avLst/>
          </a:prstGeom>
        </p:spPr>
        <p:txBody>
          <a:bodyPr vert="horz" lIns="91440" tIns="45720" rIns="91440" bIns="45720" rtlCol="0" anchor="ctr"/>
          <a:lstStyle>
            <a:lvl1pPr algn="ctr">
              <a:defRPr sz="5669">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30510450" y="40040601"/>
            <a:ext cx="9720144" cy="2300034"/>
          </a:xfrm>
          <a:prstGeom prst="rect">
            <a:avLst/>
          </a:prstGeom>
        </p:spPr>
        <p:txBody>
          <a:bodyPr vert="horz" lIns="91440" tIns="45720" rIns="91440" bIns="45720" rtlCol="0" anchor="ctr"/>
          <a:lstStyle>
            <a:lvl1pPr algn="r">
              <a:defRPr sz="5669">
                <a:solidFill>
                  <a:schemeClr val="tx1">
                    <a:tint val="75000"/>
                  </a:schemeClr>
                </a:solidFill>
              </a:defRPr>
            </a:lvl1p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0098410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20083" rtl="0" eaLnBrk="1" latinLnBrk="0" hangingPunct="1">
        <a:lnSpc>
          <a:spcPct val="90000"/>
        </a:lnSpc>
        <a:spcBef>
          <a:spcPct val="0"/>
        </a:spcBef>
        <a:buNone/>
        <a:defRPr sz="20788" kern="1200">
          <a:solidFill>
            <a:schemeClr val="tx1"/>
          </a:solidFill>
          <a:latin typeface="+mj-lt"/>
          <a:ea typeface="+mj-ea"/>
          <a:cs typeface="+mj-cs"/>
        </a:defRPr>
      </a:lvl1pPr>
    </p:titleStyle>
    <p:bodyStyle>
      <a:lvl1pPr marL="1080021" indent="-1080021" algn="l" defTabSz="4320083" rtl="0" eaLnBrk="1" latinLnBrk="0" hangingPunct="1">
        <a:lnSpc>
          <a:spcPct val="90000"/>
        </a:lnSpc>
        <a:spcBef>
          <a:spcPts val="4725"/>
        </a:spcBef>
        <a:buFont typeface="Arial" panose="020B0604020202020204" pitchFamily="34" charset="0"/>
        <a:buChar char="•"/>
        <a:defRPr sz="13229" kern="1200">
          <a:solidFill>
            <a:schemeClr val="tx1"/>
          </a:solidFill>
          <a:latin typeface="+mn-lt"/>
          <a:ea typeface="+mn-ea"/>
          <a:cs typeface="+mn-cs"/>
        </a:defRPr>
      </a:lvl1pPr>
      <a:lvl2pPr marL="3240062" indent="-1080021" algn="l" defTabSz="4320083" rtl="0" eaLnBrk="1" latinLnBrk="0" hangingPunct="1">
        <a:lnSpc>
          <a:spcPct val="90000"/>
        </a:lnSpc>
        <a:spcBef>
          <a:spcPts val="2362"/>
        </a:spcBef>
        <a:buFont typeface="Arial" panose="020B0604020202020204" pitchFamily="34" charset="0"/>
        <a:buChar char="•"/>
        <a:defRPr sz="11339" kern="1200">
          <a:solidFill>
            <a:schemeClr val="tx1"/>
          </a:solidFill>
          <a:latin typeface="+mn-lt"/>
          <a:ea typeface="+mn-ea"/>
          <a:cs typeface="+mn-cs"/>
        </a:defRPr>
      </a:lvl2pPr>
      <a:lvl3pPr marL="5400104" indent="-1080021" algn="l" defTabSz="4320083" rtl="0" eaLnBrk="1" latinLnBrk="0" hangingPunct="1">
        <a:lnSpc>
          <a:spcPct val="90000"/>
        </a:lnSpc>
        <a:spcBef>
          <a:spcPts val="2362"/>
        </a:spcBef>
        <a:buFont typeface="Arial" panose="020B0604020202020204" pitchFamily="34" charset="0"/>
        <a:buChar char="•"/>
        <a:defRPr sz="9449" kern="1200">
          <a:solidFill>
            <a:schemeClr val="tx1"/>
          </a:solidFill>
          <a:latin typeface="+mn-lt"/>
          <a:ea typeface="+mn-ea"/>
          <a:cs typeface="+mn-cs"/>
        </a:defRPr>
      </a:lvl3pPr>
      <a:lvl4pPr marL="7560145"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4pPr>
      <a:lvl5pPr marL="9720186"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5pPr>
      <a:lvl6pPr marL="11880228"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6pPr>
      <a:lvl7pPr marL="14040269"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7pPr>
      <a:lvl8pPr marL="16200311"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8pPr>
      <a:lvl9pPr marL="18360352"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9pPr>
    </p:bodyStyle>
    <p:otherStyle>
      <a:defPPr>
        <a:defRPr lang="en-US"/>
      </a:defPPr>
      <a:lvl1pPr marL="0" algn="l" defTabSz="4320083" rtl="0" eaLnBrk="1" latinLnBrk="0" hangingPunct="1">
        <a:defRPr sz="8504" kern="1200">
          <a:solidFill>
            <a:schemeClr val="tx1"/>
          </a:solidFill>
          <a:latin typeface="+mn-lt"/>
          <a:ea typeface="+mn-ea"/>
          <a:cs typeface="+mn-cs"/>
        </a:defRPr>
      </a:lvl1pPr>
      <a:lvl2pPr marL="2160041" algn="l" defTabSz="4320083" rtl="0" eaLnBrk="1" latinLnBrk="0" hangingPunct="1">
        <a:defRPr sz="8504" kern="1200">
          <a:solidFill>
            <a:schemeClr val="tx1"/>
          </a:solidFill>
          <a:latin typeface="+mn-lt"/>
          <a:ea typeface="+mn-ea"/>
          <a:cs typeface="+mn-cs"/>
        </a:defRPr>
      </a:lvl2pPr>
      <a:lvl3pPr marL="4320083" algn="l" defTabSz="4320083" rtl="0" eaLnBrk="1" latinLnBrk="0" hangingPunct="1">
        <a:defRPr sz="8504" kern="1200">
          <a:solidFill>
            <a:schemeClr val="tx1"/>
          </a:solidFill>
          <a:latin typeface="+mn-lt"/>
          <a:ea typeface="+mn-ea"/>
          <a:cs typeface="+mn-cs"/>
        </a:defRPr>
      </a:lvl3pPr>
      <a:lvl4pPr marL="6480124" algn="l" defTabSz="4320083" rtl="0" eaLnBrk="1" latinLnBrk="0" hangingPunct="1">
        <a:defRPr sz="8504" kern="1200">
          <a:solidFill>
            <a:schemeClr val="tx1"/>
          </a:solidFill>
          <a:latin typeface="+mn-lt"/>
          <a:ea typeface="+mn-ea"/>
          <a:cs typeface="+mn-cs"/>
        </a:defRPr>
      </a:lvl4pPr>
      <a:lvl5pPr marL="8640166" algn="l" defTabSz="4320083" rtl="0" eaLnBrk="1" latinLnBrk="0" hangingPunct="1">
        <a:defRPr sz="8504" kern="1200">
          <a:solidFill>
            <a:schemeClr val="tx1"/>
          </a:solidFill>
          <a:latin typeface="+mn-lt"/>
          <a:ea typeface="+mn-ea"/>
          <a:cs typeface="+mn-cs"/>
        </a:defRPr>
      </a:lvl5pPr>
      <a:lvl6pPr marL="10800207" algn="l" defTabSz="4320083" rtl="0" eaLnBrk="1" latinLnBrk="0" hangingPunct="1">
        <a:defRPr sz="8504" kern="1200">
          <a:solidFill>
            <a:schemeClr val="tx1"/>
          </a:solidFill>
          <a:latin typeface="+mn-lt"/>
          <a:ea typeface="+mn-ea"/>
          <a:cs typeface="+mn-cs"/>
        </a:defRPr>
      </a:lvl6pPr>
      <a:lvl7pPr marL="12960248" algn="l" defTabSz="4320083" rtl="0" eaLnBrk="1" latinLnBrk="0" hangingPunct="1">
        <a:defRPr sz="8504" kern="1200">
          <a:solidFill>
            <a:schemeClr val="tx1"/>
          </a:solidFill>
          <a:latin typeface="+mn-lt"/>
          <a:ea typeface="+mn-ea"/>
          <a:cs typeface="+mn-cs"/>
        </a:defRPr>
      </a:lvl7pPr>
      <a:lvl8pPr marL="15120290" algn="l" defTabSz="4320083" rtl="0" eaLnBrk="1" latinLnBrk="0" hangingPunct="1">
        <a:defRPr sz="8504" kern="1200">
          <a:solidFill>
            <a:schemeClr val="tx1"/>
          </a:solidFill>
          <a:latin typeface="+mn-lt"/>
          <a:ea typeface="+mn-ea"/>
          <a:cs typeface="+mn-cs"/>
        </a:defRPr>
      </a:lvl8pPr>
      <a:lvl9pPr marL="17280331" algn="l" defTabSz="4320083" rtl="0" eaLnBrk="1" latinLnBrk="0" hangingPunct="1">
        <a:defRPr sz="850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12500"/>
          </a:stretch>
        </a:blipFill>
        <a:effectLst/>
      </p:bgPr>
    </p:bg>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FB630869-82DF-8369-8CC2-1914FBD1C46F}"/>
              </a:ext>
            </a:extLst>
          </p:cNvPr>
          <p:cNvCxnSpPr>
            <a:cxnSpLocks/>
          </p:cNvCxnSpPr>
          <p:nvPr/>
        </p:nvCxnSpPr>
        <p:spPr>
          <a:xfrm>
            <a:off x="324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直接连接符 10">
            <a:extLst>
              <a:ext uri="{FF2B5EF4-FFF2-40B4-BE49-F238E27FC236}">
                <a16:creationId xmlns:a16="http://schemas.microsoft.com/office/drawing/2014/main" id="{0A50B8D8-ED34-B579-A11C-7B0D3BB125C3}"/>
              </a:ext>
            </a:extLst>
          </p:cNvPr>
          <p:cNvCxnSpPr>
            <a:cxnSpLocks/>
          </p:cNvCxnSpPr>
          <p:nvPr/>
        </p:nvCxnSpPr>
        <p:spPr>
          <a:xfrm>
            <a:off x="108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文本框 1">
            <a:extLst>
              <a:ext uri="{FF2B5EF4-FFF2-40B4-BE49-F238E27FC236}">
                <a16:creationId xmlns:a16="http://schemas.microsoft.com/office/drawing/2014/main" id="{51F10D31-29EB-D59F-EDCD-CAE1C5E14239}"/>
              </a:ext>
            </a:extLst>
          </p:cNvPr>
          <p:cNvSpPr txBox="1"/>
          <p:nvPr/>
        </p:nvSpPr>
        <p:spPr>
          <a:xfrm>
            <a:off x="1800000" y="642744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研究背景</a:t>
            </a:r>
          </a:p>
        </p:txBody>
      </p:sp>
      <p:sp>
        <p:nvSpPr>
          <p:cNvPr id="3" name="文本框 2">
            <a:extLst>
              <a:ext uri="{FF2B5EF4-FFF2-40B4-BE49-F238E27FC236}">
                <a16:creationId xmlns:a16="http://schemas.microsoft.com/office/drawing/2014/main" id="{54162124-B884-0A8E-851D-423C4B4E95EB}"/>
              </a:ext>
            </a:extLst>
          </p:cNvPr>
          <p:cNvSpPr txBox="1"/>
          <p:nvPr/>
        </p:nvSpPr>
        <p:spPr>
          <a:xfrm>
            <a:off x="34200000" y="642744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项目总结</a:t>
            </a:r>
          </a:p>
        </p:txBody>
      </p:sp>
      <p:sp>
        <p:nvSpPr>
          <p:cNvPr id="5" name="文本框 4">
            <a:extLst>
              <a:ext uri="{FF2B5EF4-FFF2-40B4-BE49-F238E27FC236}">
                <a16:creationId xmlns:a16="http://schemas.microsoft.com/office/drawing/2014/main" id="{BC2F20B5-AE4B-3BA0-4263-B9D9EADCEF18}"/>
              </a:ext>
            </a:extLst>
          </p:cNvPr>
          <p:cNvSpPr txBox="1"/>
          <p:nvPr/>
        </p:nvSpPr>
        <p:spPr>
          <a:xfrm>
            <a:off x="508699" y="9078999"/>
            <a:ext cx="9781953" cy="11041484"/>
          </a:xfrm>
          <a:prstGeom prst="rect">
            <a:avLst/>
          </a:prstGeom>
          <a:noFill/>
        </p:spPr>
        <p:txBody>
          <a:bodyPr wrap="square">
            <a:spAutoFit/>
          </a:bodyPr>
          <a:lstStyle/>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20</a:t>
            </a:r>
            <a:r>
              <a:rPr lang="zh-CN" altLang="zh-CN" sz="4800" dirty="0">
                <a:effectLst/>
                <a:latin typeface="华文中宋" panose="02010600040101010101" pitchFamily="2" charset="-122"/>
                <a:ea typeface="华文中宋" panose="02010600040101010101" pitchFamily="2" charset="-122"/>
                <a:cs typeface="Times New Roman" panose="02020603050405020304" pitchFamily="18" charset="0"/>
              </a:rPr>
              <a:t>世纪中期以来，人类的工业进入了爆发式增长的阶段，各项新科技、新产品层出不穷。在这个快速发展的过程中，水体和大气等自然环境都受到了极大的影响，各种水体中积累了很多垃圾等杂物，且不乏塑料等化学物质，对生物健康和环境美观造成了极大的负面影响</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r>
              <a:rPr lang="zh-CN" altLang="en-US" sz="4800" dirty="0">
                <a:latin typeface="华文中宋" panose="02010600040101010101" pitchFamily="2" charset="-122"/>
                <a:ea typeface="华文中宋" panose="02010600040101010101" pitchFamily="2" charset="-122"/>
              </a:rPr>
              <a:t>因此，人类急需在</a:t>
            </a:r>
            <a:r>
              <a:rPr lang="zh-CN" altLang="en-US" sz="4800" b="1" dirty="0">
                <a:latin typeface="华文中宋" panose="02010600040101010101" pitchFamily="2" charset="-122"/>
                <a:ea typeface="华文中宋" panose="02010600040101010101" pitchFamily="2" charset="-122"/>
              </a:rPr>
              <a:t>水域清洁</a:t>
            </a:r>
            <a:r>
              <a:rPr lang="zh-CN" altLang="en-US" sz="4800" dirty="0">
                <a:latin typeface="华文中宋" panose="02010600040101010101" pitchFamily="2" charset="-122"/>
                <a:ea typeface="华文中宋" panose="02010600040101010101" pitchFamily="2" charset="-122"/>
              </a:rPr>
              <a:t>等问题上找到一个全新的高效解决方案。</a:t>
            </a:r>
          </a:p>
        </p:txBody>
      </p:sp>
      <p:sp>
        <p:nvSpPr>
          <p:cNvPr id="8" name="文本框 7">
            <a:extLst>
              <a:ext uri="{FF2B5EF4-FFF2-40B4-BE49-F238E27FC236}">
                <a16:creationId xmlns:a16="http://schemas.microsoft.com/office/drawing/2014/main" id="{59939E82-E9A6-4BEE-8F7C-DDA5C6A804B2}"/>
              </a:ext>
            </a:extLst>
          </p:cNvPr>
          <p:cNvSpPr txBox="1"/>
          <p:nvPr/>
        </p:nvSpPr>
        <p:spPr>
          <a:xfrm>
            <a:off x="1799675" y="2080280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研究现状</a:t>
            </a:r>
          </a:p>
        </p:txBody>
      </p:sp>
      <p:sp>
        <p:nvSpPr>
          <p:cNvPr id="10" name="文本框 9">
            <a:extLst>
              <a:ext uri="{FF2B5EF4-FFF2-40B4-BE49-F238E27FC236}">
                <a16:creationId xmlns:a16="http://schemas.microsoft.com/office/drawing/2014/main" id="{B83DF2F7-C92E-1A68-69DA-9F8AF4A14744}"/>
              </a:ext>
            </a:extLst>
          </p:cNvPr>
          <p:cNvSpPr txBox="1"/>
          <p:nvPr/>
        </p:nvSpPr>
        <p:spPr>
          <a:xfrm>
            <a:off x="508699" y="23294404"/>
            <a:ext cx="9781952" cy="16581462"/>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经过查找文献资料、了解当前国内外研究现状后发现，市面上现存的水体清洁机器人大多</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存在以下几个问题</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a.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构型单一且体积庞大，无法适应多种水域使用需求，对不同水体类型可能需重新定制，迁移性差；</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b.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功能单一，不能兼顾垃圾清理与生态修复；</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c.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小型的垃圾回收船大多按照单一固定路径执行清理任务；</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d.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人工成本高。</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同时，市面上的垃圾清理机器人还普遍存在成本极高的问题，低至</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2-3</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万元，高达</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30</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余万元。</a:t>
            </a:r>
          </a:p>
        </p:txBody>
      </p:sp>
      <p:sp>
        <p:nvSpPr>
          <p:cNvPr id="13" name="文本框 12">
            <a:extLst>
              <a:ext uri="{FF2B5EF4-FFF2-40B4-BE49-F238E27FC236}">
                <a16:creationId xmlns:a16="http://schemas.microsoft.com/office/drawing/2014/main" id="{8BDA4DD1-EE4A-CE2F-CF45-23F454A0FA80}"/>
              </a:ext>
            </a:extLst>
          </p:cNvPr>
          <p:cNvSpPr txBox="1"/>
          <p:nvPr/>
        </p:nvSpPr>
        <p:spPr>
          <a:xfrm>
            <a:off x="12039991" y="6427447"/>
            <a:ext cx="19120017"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研究过程及实验结论</a:t>
            </a:r>
          </a:p>
        </p:txBody>
      </p:sp>
      <p:pic>
        <p:nvPicPr>
          <p:cNvPr id="14" name="Graphic 1">
            <a:extLst>
              <a:ext uri="{FF2B5EF4-FFF2-40B4-BE49-F238E27FC236}">
                <a16:creationId xmlns:a16="http://schemas.microsoft.com/office/drawing/2014/main" id="{BB45F2B9-7E5F-EF37-8E90-199F89B76E27}"/>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308705" y="8724757"/>
            <a:ext cx="13043564" cy="10628202"/>
          </a:xfrm>
          <a:prstGeom prst="rect">
            <a:avLst/>
          </a:prstGeom>
        </p:spPr>
      </p:pic>
      <p:sp>
        <p:nvSpPr>
          <p:cNvPr id="15" name="文本框 14">
            <a:extLst>
              <a:ext uri="{FF2B5EF4-FFF2-40B4-BE49-F238E27FC236}">
                <a16:creationId xmlns:a16="http://schemas.microsoft.com/office/drawing/2014/main" id="{E6A7E94B-D2A5-EF3B-F64F-3B0455C61597}"/>
              </a:ext>
            </a:extLst>
          </p:cNvPr>
          <p:cNvSpPr txBox="1"/>
          <p:nvPr/>
        </p:nvSpPr>
        <p:spPr>
          <a:xfrm>
            <a:off x="24206919" y="9078999"/>
            <a:ext cx="7683730" cy="9933489"/>
          </a:xfrm>
          <a:prstGeom prst="rect">
            <a:avLst/>
          </a:prstGeom>
          <a:noFill/>
        </p:spPr>
        <p:txBody>
          <a:bodyPr wrap="square">
            <a:spAutoFit/>
          </a:bodyPr>
          <a:lstStyle/>
          <a:p>
            <a:pPr>
              <a:lnSpc>
                <a:spcPct val="150000"/>
              </a:lnSpc>
            </a:pPr>
            <a:r>
              <a:rPr lang="zh-CN" altLang="en-US" sz="4800" b="1" dirty="0">
                <a:latin typeface="华文中宋" panose="02010600040101010101" pitchFamily="2" charset="-122"/>
                <a:ea typeface="华文中宋" panose="02010600040101010101" pitchFamily="2" charset="-122"/>
              </a:rPr>
              <a:t>课题研究设计</a:t>
            </a:r>
            <a:r>
              <a:rPr lang="zh-CN" altLang="en-US" sz="4800" dirty="0">
                <a:latin typeface="华文中宋" panose="02010600040101010101" pitchFamily="2" charset="-122"/>
                <a:ea typeface="华文中宋" panose="02010600040101010101" pitchFamily="2" charset="-122"/>
              </a:rPr>
              <a:t>的主要内容：</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机器人机械结构设计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智能机器视觉算法设计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运动系统设计</a:t>
            </a:r>
            <a:endParaRPr lang="en-US" altLang="zh-CN" sz="4800" dirty="0">
              <a:latin typeface="华文中宋" panose="02010600040101010101" pitchFamily="2" charset="-122"/>
              <a:ea typeface="华文中宋" panose="02010600040101010101" pitchFamily="2" charset="-122"/>
            </a:endParaRPr>
          </a:p>
          <a:p>
            <a:pPr>
              <a:lnSpc>
                <a:spcPct val="150000"/>
              </a:lnSpc>
            </a:pPr>
            <a:r>
              <a:rPr lang="zh-CN" altLang="en-US" sz="4800" dirty="0">
                <a:latin typeface="华文中宋" panose="02010600040101010101" pitchFamily="2" charset="-122"/>
                <a:ea typeface="华文中宋" panose="02010600040101010101" pitchFamily="2" charset="-122"/>
              </a:rPr>
              <a:t>选用材料：</a:t>
            </a:r>
            <a:endParaRPr lang="en-US" altLang="zh-CN" sz="4800" dirty="0">
              <a:latin typeface="华文中宋" panose="02010600040101010101" pitchFamily="2" charset="-122"/>
              <a:ea typeface="华文中宋" panose="02010600040101010101" pitchFamily="2" charset="-122"/>
            </a:endParaRPr>
          </a:p>
          <a:p>
            <a:pPr>
              <a:lnSpc>
                <a:spcPct val="150000"/>
              </a:lnSpc>
            </a:pPr>
            <a:r>
              <a:rPr lang="en-US" altLang="zh-CN" sz="4800" dirty="0">
                <a:latin typeface="华文中宋" panose="02010600040101010101" pitchFamily="2" charset="-122"/>
                <a:ea typeface="华文中宋" panose="02010600040101010101" pitchFamily="2" charset="-122"/>
              </a:rPr>
              <a:t>Arduino</a:t>
            </a:r>
            <a:r>
              <a:rPr lang="zh-CN" altLang="en-US" sz="4800" dirty="0">
                <a:latin typeface="华文中宋" panose="02010600040101010101" pitchFamily="2" charset="-122"/>
                <a:ea typeface="华文中宋" panose="02010600040101010101" pitchFamily="2" charset="-122"/>
              </a:rPr>
              <a:t>控制器、</a:t>
            </a:r>
            <a:r>
              <a:rPr lang="en-US" altLang="zh-CN" sz="4800" dirty="0" err="1">
                <a:latin typeface="华文中宋" panose="02010600040101010101" pitchFamily="2" charset="-122"/>
                <a:ea typeface="华文中宋" panose="02010600040101010101" pitchFamily="2" charset="-122"/>
              </a:rPr>
              <a:t>HuskyLens</a:t>
            </a:r>
            <a:r>
              <a:rPr lang="en-US" altLang="zh-CN" sz="4800" dirty="0">
                <a:latin typeface="华文中宋" panose="02010600040101010101" pitchFamily="2" charset="-122"/>
                <a:ea typeface="华文中宋" panose="02010600040101010101" pitchFamily="2" charset="-122"/>
              </a:rPr>
              <a:t> AI </a:t>
            </a:r>
            <a:r>
              <a:rPr lang="zh-CN" altLang="en-US" sz="4800" dirty="0">
                <a:latin typeface="华文中宋" panose="02010600040101010101" pitchFamily="2" charset="-122"/>
                <a:ea typeface="华文中宋" panose="02010600040101010101" pitchFamily="2" charset="-122"/>
              </a:rPr>
              <a:t>摄像头、超声波测距仪、直流电机、舵机、步进电机等。</a:t>
            </a:r>
            <a:endParaRPr lang="en-US" altLang="zh-CN" sz="4800" dirty="0">
              <a:latin typeface="华文中宋" panose="02010600040101010101" pitchFamily="2" charset="-122"/>
              <a:ea typeface="华文中宋" panose="02010600040101010101" pitchFamily="2" charset="-122"/>
            </a:endParaRPr>
          </a:p>
        </p:txBody>
      </p:sp>
      <p:pic>
        <p:nvPicPr>
          <p:cNvPr id="29" name="图片 28">
            <a:extLst>
              <a:ext uri="{FF2B5EF4-FFF2-40B4-BE49-F238E27FC236}">
                <a16:creationId xmlns:a16="http://schemas.microsoft.com/office/drawing/2014/main" id="{2439D013-AF49-DC0E-A74C-D5B582CE52B2}"/>
              </a:ext>
            </a:extLst>
          </p:cNvPr>
          <p:cNvPicPr>
            <a:picLocks noChangeAspect="1"/>
          </p:cNvPicPr>
          <p:nvPr/>
        </p:nvPicPr>
        <p:blipFill rotWithShape="1">
          <a:blip r:embed="rId4"/>
          <a:srcRect b="51276"/>
          <a:stretch/>
        </p:blipFill>
        <p:spPr>
          <a:xfrm>
            <a:off x="11229265" y="19366730"/>
            <a:ext cx="8191727" cy="5298661"/>
          </a:xfrm>
          <a:prstGeom prst="rect">
            <a:avLst/>
          </a:prstGeom>
        </p:spPr>
      </p:pic>
      <p:pic>
        <p:nvPicPr>
          <p:cNvPr id="31" name="图片 30">
            <a:extLst>
              <a:ext uri="{FF2B5EF4-FFF2-40B4-BE49-F238E27FC236}">
                <a16:creationId xmlns:a16="http://schemas.microsoft.com/office/drawing/2014/main" id="{B730AAF5-1E2E-0E49-6C16-A5F0EB20F198}"/>
              </a:ext>
            </a:extLst>
          </p:cNvPr>
          <p:cNvPicPr>
            <a:picLocks noChangeAspect="1"/>
          </p:cNvPicPr>
          <p:nvPr/>
        </p:nvPicPr>
        <p:blipFill rotWithShape="1">
          <a:blip r:embed="rId4"/>
          <a:srcRect t="51462"/>
          <a:stretch/>
        </p:blipFill>
        <p:spPr>
          <a:xfrm>
            <a:off x="23698922" y="19376889"/>
            <a:ext cx="8191727" cy="5278346"/>
          </a:xfrm>
          <a:prstGeom prst="rect">
            <a:avLst/>
          </a:prstGeom>
        </p:spPr>
      </p:pic>
      <p:sp>
        <p:nvSpPr>
          <p:cNvPr id="32" name="文本框 31">
            <a:extLst>
              <a:ext uri="{FF2B5EF4-FFF2-40B4-BE49-F238E27FC236}">
                <a16:creationId xmlns:a16="http://schemas.microsoft.com/office/drawing/2014/main" id="{1D18F60B-0656-5F25-BD6B-18B0D90890BD}"/>
              </a:ext>
            </a:extLst>
          </p:cNvPr>
          <p:cNvSpPr txBox="1"/>
          <p:nvPr/>
        </p:nvSpPr>
        <p:spPr>
          <a:xfrm>
            <a:off x="19930341" y="19153729"/>
            <a:ext cx="3339315" cy="5501506"/>
          </a:xfrm>
          <a:prstGeom prst="rect">
            <a:avLst/>
          </a:prstGeom>
          <a:noFill/>
        </p:spPr>
        <p:txBody>
          <a:bodyPr wrap="square">
            <a:spAutoFit/>
          </a:bodyPr>
          <a:lstStyle/>
          <a:p>
            <a:pPr>
              <a:lnSpc>
                <a:spcPct val="150000"/>
              </a:lnSpc>
            </a:pPr>
            <a:r>
              <a:rPr lang="zh-CN" altLang="en-US" sz="4800" dirty="0">
                <a:latin typeface="华文中宋" panose="02010600040101010101" pitchFamily="2" charset="-122"/>
                <a:ea typeface="华文中宋" panose="02010600040101010101" pitchFamily="2" charset="-122"/>
              </a:rPr>
              <a:t>图为</a:t>
            </a:r>
            <a:r>
              <a:rPr lang="zh-CN" altLang="en-US" sz="4800" b="1" dirty="0">
                <a:latin typeface="华文中宋" panose="02010600040101010101" pitchFamily="2" charset="-122"/>
                <a:ea typeface="华文中宋" panose="02010600040101010101" pitchFamily="2" charset="-122"/>
              </a:rPr>
              <a:t>制作课题项目</a:t>
            </a:r>
            <a:r>
              <a:rPr lang="zh-CN" altLang="en-US" sz="4800" dirty="0">
                <a:latin typeface="华文中宋" panose="02010600040101010101" pitchFamily="2" charset="-122"/>
                <a:ea typeface="华文中宋" panose="02010600040101010101" pitchFamily="2" charset="-122"/>
              </a:rPr>
              <a:t>的过程，分为机械搭建和程序编写。</a:t>
            </a:r>
            <a:endParaRPr lang="en-US" altLang="zh-CN" sz="4800" dirty="0">
              <a:latin typeface="华文中宋" panose="02010600040101010101" pitchFamily="2" charset="-122"/>
              <a:ea typeface="华文中宋" panose="02010600040101010101" pitchFamily="2" charset="-122"/>
            </a:endParaRPr>
          </a:p>
        </p:txBody>
      </p:sp>
      <p:sp>
        <p:nvSpPr>
          <p:cNvPr id="33" name="文本框 32">
            <a:extLst>
              <a:ext uri="{FF2B5EF4-FFF2-40B4-BE49-F238E27FC236}">
                <a16:creationId xmlns:a16="http://schemas.microsoft.com/office/drawing/2014/main" id="{DEC276F8-D9AE-4D89-6298-494E55DC3AAE}"/>
              </a:ext>
            </a:extLst>
          </p:cNvPr>
          <p:cNvSpPr txBox="1"/>
          <p:nvPr/>
        </p:nvSpPr>
        <p:spPr>
          <a:xfrm>
            <a:off x="11308700" y="25375056"/>
            <a:ext cx="20581949" cy="4393510"/>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随机地点的数据采样，使用在线的地图测绘工具量取地形，计算可以得到单位面积下的垃圾分布数值，进而通过这个数值随机多组数据开展实验，测量实际清洁时间，并使用前期测得的机器人运动速度计算出没有算法优化下的理论清洁时间进行计算，得到</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实验数据及结论</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如下：</a:t>
            </a:r>
          </a:p>
        </p:txBody>
      </p:sp>
      <p:graphicFrame>
        <p:nvGraphicFramePr>
          <p:cNvPr id="34" name="表格 33">
            <a:extLst>
              <a:ext uri="{FF2B5EF4-FFF2-40B4-BE49-F238E27FC236}">
                <a16:creationId xmlns:a16="http://schemas.microsoft.com/office/drawing/2014/main" id="{DC1182E6-10F2-5EBD-4726-571740DF4BA3}"/>
              </a:ext>
            </a:extLst>
          </p:cNvPr>
          <p:cNvGraphicFramePr>
            <a:graphicFrameLocks noGrp="1"/>
          </p:cNvGraphicFramePr>
          <p:nvPr>
            <p:extLst>
              <p:ext uri="{D42A27DB-BD31-4B8C-83A1-F6EECF244321}">
                <p14:modId xmlns:p14="http://schemas.microsoft.com/office/powerpoint/2010/main" val="3043896273"/>
              </p:ext>
            </p:extLst>
          </p:nvPr>
        </p:nvGraphicFramePr>
        <p:xfrm>
          <a:off x="11229264" y="30488386"/>
          <a:ext cx="15256060" cy="9387479"/>
        </p:xfrm>
        <a:graphic>
          <a:graphicData uri="http://schemas.openxmlformats.org/drawingml/2006/table">
            <a:tbl>
              <a:tblPr firstRow="1" firstCol="1" bandRow="1">
                <a:tableStyleId>{BDBED569-4797-4DF1-A0F4-6AAB3CD982D8}</a:tableStyleId>
              </a:tblPr>
              <a:tblGrid>
                <a:gridCol w="2656994">
                  <a:extLst>
                    <a:ext uri="{9D8B030D-6E8A-4147-A177-3AD203B41FA5}">
                      <a16:colId xmlns:a16="http://schemas.microsoft.com/office/drawing/2014/main" val="2572485219"/>
                    </a:ext>
                  </a:extLst>
                </a:gridCol>
                <a:gridCol w="2536784">
                  <a:extLst>
                    <a:ext uri="{9D8B030D-6E8A-4147-A177-3AD203B41FA5}">
                      <a16:colId xmlns:a16="http://schemas.microsoft.com/office/drawing/2014/main" val="2493790693"/>
                    </a:ext>
                  </a:extLst>
                </a:gridCol>
                <a:gridCol w="2536784">
                  <a:extLst>
                    <a:ext uri="{9D8B030D-6E8A-4147-A177-3AD203B41FA5}">
                      <a16:colId xmlns:a16="http://schemas.microsoft.com/office/drawing/2014/main" val="3827527248"/>
                    </a:ext>
                  </a:extLst>
                </a:gridCol>
                <a:gridCol w="2536784">
                  <a:extLst>
                    <a:ext uri="{9D8B030D-6E8A-4147-A177-3AD203B41FA5}">
                      <a16:colId xmlns:a16="http://schemas.microsoft.com/office/drawing/2014/main" val="2471728746"/>
                    </a:ext>
                  </a:extLst>
                </a:gridCol>
                <a:gridCol w="2536784">
                  <a:extLst>
                    <a:ext uri="{9D8B030D-6E8A-4147-A177-3AD203B41FA5}">
                      <a16:colId xmlns:a16="http://schemas.microsoft.com/office/drawing/2014/main" val="2741901222"/>
                    </a:ext>
                  </a:extLst>
                </a:gridCol>
                <a:gridCol w="2451930">
                  <a:extLst>
                    <a:ext uri="{9D8B030D-6E8A-4147-A177-3AD203B41FA5}">
                      <a16:colId xmlns:a16="http://schemas.microsoft.com/office/drawing/2014/main" val="917966605"/>
                    </a:ext>
                  </a:extLst>
                </a:gridCol>
              </a:tblGrid>
              <a:tr h="2286459">
                <a:tc>
                  <a:txBody>
                    <a:bodyPr/>
                    <a:lstStyle/>
                    <a:p>
                      <a:pPr algn="ctr">
                        <a:lnSpc>
                          <a:spcPct val="150000"/>
                        </a:lnSpc>
                        <a:spcAft>
                          <a:spcPts val="1000"/>
                        </a:spcAft>
                      </a:pPr>
                      <a:r>
                        <a:rPr lang="en-US" sz="4800">
                          <a:effectLst/>
                        </a:rPr>
                        <a:t> </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数据</a:t>
                      </a:r>
                      <a:r>
                        <a:rPr lang="en-US" sz="4800">
                          <a:effectLst/>
                        </a:rPr>
                        <a:t>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数据</a:t>
                      </a:r>
                      <a:r>
                        <a:rPr lang="en-US" sz="4800">
                          <a:effectLst/>
                        </a:rPr>
                        <a:t>2</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dirty="0">
                          <a:effectLst/>
                        </a:rPr>
                        <a:t>数据</a:t>
                      </a:r>
                      <a:r>
                        <a:rPr lang="en-US" sz="4800" dirty="0">
                          <a:effectLst/>
                        </a:rPr>
                        <a:t>3</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平均值</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dirty="0">
                          <a:effectLst/>
                        </a:rPr>
                        <a:t>优化比例</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77605616"/>
                  </a:ext>
                </a:extLst>
              </a:tr>
              <a:tr h="3550510">
                <a:tc>
                  <a:txBody>
                    <a:bodyPr/>
                    <a:lstStyle/>
                    <a:p>
                      <a:pPr algn="ctr">
                        <a:lnSpc>
                          <a:spcPct val="150000"/>
                        </a:lnSpc>
                        <a:spcAft>
                          <a:spcPts val="1000"/>
                        </a:spcAft>
                      </a:pPr>
                      <a:r>
                        <a:rPr lang="zh-CN" sz="4800">
                          <a:effectLst/>
                        </a:rPr>
                        <a:t>智能调优测试速度（</a:t>
                      </a:r>
                      <a:r>
                        <a:rPr lang="en-US" sz="4800">
                          <a:effectLst/>
                        </a:rPr>
                        <a:t>s</a:t>
                      </a:r>
                      <a:r>
                        <a:rPr lang="zh-CN" sz="4800">
                          <a:effectLst/>
                        </a:rPr>
                        <a:t>）</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35.4</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26.7</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55.1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39.1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38.52%</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28543617"/>
                  </a:ext>
                </a:extLst>
              </a:tr>
              <a:tr h="3550510">
                <a:tc>
                  <a:txBody>
                    <a:bodyPr/>
                    <a:lstStyle/>
                    <a:p>
                      <a:pPr algn="ctr">
                        <a:lnSpc>
                          <a:spcPct val="150000"/>
                        </a:lnSpc>
                        <a:spcAft>
                          <a:spcPts val="1000"/>
                        </a:spcAft>
                      </a:pPr>
                      <a:r>
                        <a:rPr lang="zh-CN" sz="4800">
                          <a:effectLst/>
                        </a:rPr>
                        <a:t>巡航清理计算速度（</a:t>
                      </a:r>
                      <a:r>
                        <a:rPr lang="en-US" sz="4800">
                          <a:effectLst/>
                        </a:rPr>
                        <a:t>s</a:t>
                      </a:r>
                      <a:r>
                        <a:rPr lang="zh-CN" sz="4800">
                          <a:effectLst/>
                        </a:rPr>
                        <a:t>）</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63.6</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93768301"/>
                  </a:ext>
                </a:extLst>
              </a:tr>
            </a:tbl>
          </a:graphicData>
        </a:graphic>
      </p:graphicFrame>
      <p:sp>
        <p:nvSpPr>
          <p:cNvPr id="37" name="文本框 36">
            <a:extLst>
              <a:ext uri="{FF2B5EF4-FFF2-40B4-BE49-F238E27FC236}">
                <a16:creationId xmlns:a16="http://schemas.microsoft.com/office/drawing/2014/main" id="{BE8467E8-9171-BB02-22F3-557F9A59614D}"/>
              </a:ext>
            </a:extLst>
          </p:cNvPr>
          <p:cNvSpPr txBox="1"/>
          <p:nvPr/>
        </p:nvSpPr>
        <p:spPr>
          <a:xfrm>
            <a:off x="26994680" y="30491557"/>
            <a:ext cx="4817168" cy="8825493"/>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经过路径调优后，机器人比原有计划的运行速度平均高出</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38.52%</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，可见本课题提出的研究</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方案可行</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，且</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有极高的运行效率</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p:txBody>
      </p:sp>
      <p:graphicFrame>
        <p:nvGraphicFramePr>
          <p:cNvPr id="38" name="表格 37">
            <a:extLst>
              <a:ext uri="{FF2B5EF4-FFF2-40B4-BE49-F238E27FC236}">
                <a16:creationId xmlns:a16="http://schemas.microsoft.com/office/drawing/2014/main" id="{2DCFA4A8-5C55-AFB7-B57B-8F8E003014BE}"/>
              </a:ext>
            </a:extLst>
          </p:cNvPr>
          <p:cNvGraphicFramePr>
            <a:graphicFrameLocks noGrp="1"/>
          </p:cNvGraphicFramePr>
          <p:nvPr>
            <p:extLst>
              <p:ext uri="{D42A27DB-BD31-4B8C-83A1-F6EECF244321}">
                <p14:modId xmlns:p14="http://schemas.microsoft.com/office/powerpoint/2010/main" val="1924866212"/>
              </p:ext>
            </p:extLst>
          </p:nvPr>
        </p:nvGraphicFramePr>
        <p:xfrm>
          <a:off x="32908703" y="9075465"/>
          <a:ext cx="9782584" cy="11892538"/>
        </p:xfrm>
        <a:graphic>
          <a:graphicData uri="http://schemas.openxmlformats.org/drawingml/2006/table">
            <a:tbl>
              <a:tblPr firstRow="1" firstCol="1" bandRow="1">
                <a:tableStyleId>{BDBED569-4797-4DF1-A0F4-6AAB3CD982D8}</a:tableStyleId>
              </a:tblPr>
              <a:tblGrid>
                <a:gridCol w="2219399">
                  <a:extLst>
                    <a:ext uri="{9D8B030D-6E8A-4147-A177-3AD203B41FA5}">
                      <a16:colId xmlns:a16="http://schemas.microsoft.com/office/drawing/2014/main" val="1133063064"/>
                    </a:ext>
                  </a:extLst>
                </a:gridCol>
                <a:gridCol w="2219399">
                  <a:extLst>
                    <a:ext uri="{9D8B030D-6E8A-4147-A177-3AD203B41FA5}">
                      <a16:colId xmlns:a16="http://schemas.microsoft.com/office/drawing/2014/main" val="4130777734"/>
                    </a:ext>
                  </a:extLst>
                </a:gridCol>
                <a:gridCol w="2256315">
                  <a:extLst>
                    <a:ext uri="{9D8B030D-6E8A-4147-A177-3AD203B41FA5}">
                      <a16:colId xmlns:a16="http://schemas.microsoft.com/office/drawing/2014/main" val="2958831876"/>
                    </a:ext>
                  </a:extLst>
                </a:gridCol>
                <a:gridCol w="3087471">
                  <a:extLst>
                    <a:ext uri="{9D8B030D-6E8A-4147-A177-3AD203B41FA5}">
                      <a16:colId xmlns:a16="http://schemas.microsoft.com/office/drawing/2014/main" val="925012749"/>
                    </a:ext>
                  </a:extLst>
                </a:gridCol>
              </a:tblGrid>
              <a:tr h="1449572">
                <a:tc>
                  <a:txBody>
                    <a:bodyPr/>
                    <a:lstStyle/>
                    <a:p>
                      <a:endParaRPr lang="zh-CN" sz="2400">
                        <a:effectLst/>
                        <a:latin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价格（元）</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dirty="0">
                          <a:effectLst/>
                        </a:rPr>
                        <a:t>工业化生产价格（元）</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备注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4379404"/>
                  </a:ext>
                </a:extLst>
              </a:tr>
              <a:tr h="685802">
                <a:tc>
                  <a:txBody>
                    <a:bodyPr/>
                    <a:lstStyle/>
                    <a:p>
                      <a:pPr algn="ctr">
                        <a:lnSpc>
                          <a:spcPct val="150000"/>
                        </a:lnSpc>
                        <a:spcAft>
                          <a:spcPts val="1000"/>
                        </a:spcAft>
                      </a:pPr>
                      <a:r>
                        <a:rPr lang="en-US" sz="2400">
                          <a:effectLst/>
                        </a:rPr>
                        <a:t>Arduino</a:t>
                      </a:r>
                      <a:r>
                        <a:rPr lang="zh-CN" sz="2400">
                          <a:effectLst/>
                        </a:rPr>
                        <a:t>控制器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129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7.5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a:t>
                      </a:r>
                      <a:r>
                        <a:rPr lang="en-US" sz="2400">
                          <a:effectLst/>
                        </a:rPr>
                        <a:t>51</a:t>
                      </a:r>
                      <a:r>
                        <a:rPr lang="zh-CN" sz="2400">
                          <a:effectLst/>
                        </a:rPr>
                        <a:t>单片机替代</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9500342"/>
                  </a:ext>
                </a:extLst>
              </a:tr>
              <a:tr h="685802">
                <a:tc>
                  <a:txBody>
                    <a:bodyPr/>
                    <a:lstStyle/>
                    <a:p>
                      <a:pPr algn="ctr">
                        <a:lnSpc>
                          <a:spcPct val="150000"/>
                        </a:lnSpc>
                        <a:spcAft>
                          <a:spcPts val="1000"/>
                        </a:spcAft>
                      </a:pPr>
                      <a:r>
                        <a:rPr lang="en-US" sz="2400">
                          <a:effectLst/>
                        </a:rPr>
                        <a:t>Arduino</a:t>
                      </a:r>
                      <a:r>
                        <a:rPr lang="zh-CN" sz="2400">
                          <a:effectLst/>
                        </a:rPr>
                        <a:t>扩展板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采用单片机面包板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53173402"/>
                  </a:ext>
                </a:extLst>
              </a:tr>
              <a:tr h="1449572">
                <a:tc>
                  <a:txBody>
                    <a:bodyPr/>
                    <a:lstStyle/>
                    <a:p>
                      <a:pPr algn="ctr">
                        <a:lnSpc>
                          <a:spcPct val="150000"/>
                        </a:lnSpc>
                        <a:spcAft>
                          <a:spcPts val="1000"/>
                        </a:spcAft>
                      </a:pPr>
                      <a:r>
                        <a:rPr lang="zh-CN" sz="2400">
                          <a:effectLst/>
                        </a:rPr>
                        <a:t>超声波传感器</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19.8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改进为含温度补偿的新型超声波</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8958376"/>
                  </a:ext>
                </a:extLst>
              </a:tr>
              <a:tr h="685802">
                <a:tc>
                  <a:txBody>
                    <a:bodyPr/>
                    <a:lstStyle/>
                    <a:p>
                      <a:pPr algn="ctr">
                        <a:lnSpc>
                          <a:spcPct val="150000"/>
                        </a:lnSpc>
                        <a:spcAft>
                          <a:spcPts val="1000"/>
                        </a:spcAft>
                      </a:pPr>
                      <a:r>
                        <a:rPr lang="zh-CN" sz="2400">
                          <a:effectLst/>
                        </a:rPr>
                        <a:t>小型传送带</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149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020577788"/>
                  </a:ext>
                </a:extLst>
              </a:tr>
              <a:tr h="685802">
                <a:tc>
                  <a:txBody>
                    <a:bodyPr/>
                    <a:lstStyle/>
                    <a:p>
                      <a:pPr algn="ctr">
                        <a:lnSpc>
                          <a:spcPct val="150000"/>
                        </a:lnSpc>
                        <a:spcAft>
                          <a:spcPts val="1000"/>
                        </a:spcAft>
                      </a:pPr>
                      <a:r>
                        <a:rPr lang="zh-CN" sz="2400">
                          <a:effectLst/>
                        </a:rPr>
                        <a:t>船模</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381089942"/>
                  </a:ext>
                </a:extLst>
              </a:tr>
              <a:tr h="685802">
                <a:tc>
                  <a:txBody>
                    <a:bodyPr/>
                    <a:lstStyle/>
                    <a:p>
                      <a:pPr algn="ctr">
                        <a:lnSpc>
                          <a:spcPct val="150000"/>
                        </a:lnSpc>
                        <a:spcAft>
                          <a:spcPts val="1000"/>
                        </a:spcAft>
                      </a:pPr>
                      <a:r>
                        <a:rPr lang="zh-CN" sz="2400">
                          <a:effectLst/>
                        </a:rPr>
                        <a:t>锂电池</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36</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239781922"/>
                  </a:ext>
                </a:extLst>
              </a:tr>
              <a:tr h="685802">
                <a:tc>
                  <a:txBody>
                    <a:bodyPr/>
                    <a:lstStyle/>
                    <a:p>
                      <a:pPr algn="ctr">
                        <a:lnSpc>
                          <a:spcPct val="150000"/>
                        </a:lnSpc>
                        <a:spcAft>
                          <a:spcPts val="1000"/>
                        </a:spcAft>
                      </a:pPr>
                      <a:r>
                        <a:rPr lang="en-US" sz="2400">
                          <a:effectLst/>
                        </a:rPr>
                        <a:t>3D</a:t>
                      </a:r>
                      <a:r>
                        <a:rPr lang="zh-CN" sz="2400">
                          <a:effectLst/>
                        </a:rPr>
                        <a:t>打印部件</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44365145"/>
                  </a:ext>
                </a:extLst>
              </a:tr>
              <a:tr h="685802">
                <a:tc>
                  <a:txBody>
                    <a:bodyPr/>
                    <a:lstStyle/>
                    <a:p>
                      <a:pPr algn="ctr">
                        <a:lnSpc>
                          <a:spcPct val="150000"/>
                        </a:lnSpc>
                        <a:spcAft>
                          <a:spcPts val="1000"/>
                        </a:spcAft>
                      </a:pPr>
                      <a:r>
                        <a:rPr lang="en-US" sz="2400">
                          <a:effectLst/>
                        </a:rPr>
                        <a:t>RC390</a:t>
                      </a:r>
                      <a:r>
                        <a:rPr lang="zh-CN" sz="2400">
                          <a:effectLst/>
                        </a:rPr>
                        <a:t>电机</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407403369"/>
                  </a:ext>
                </a:extLst>
              </a:tr>
              <a:tr h="685802">
                <a:tc>
                  <a:txBody>
                    <a:bodyPr/>
                    <a:lstStyle/>
                    <a:p>
                      <a:pPr algn="ctr">
                        <a:lnSpc>
                          <a:spcPct val="150000"/>
                        </a:lnSpc>
                        <a:spcAft>
                          <a:spcPts val="1000"/>
                        </a:spcAft>
                      </a:pPr>
                      <a:r>
                        <a:rPr lang="zh-CN" sz="2400">
                          <a:effectLst/>
                        </a:rPr>
                        <a:t>舵机</a:t>
                      </a:r>
                      <a:r>
                        <a:rPr lang="en-US" sz="2400">
                          <a:effectLst/>
                        </a:rPr>
                        <a:t>*3</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29.4</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149519619"/>
                  </a:ext>
                </a:extLst>
              </a:tr>
              <a:tr h="685802">
                <a:tc>
                  <a:txBody>
                    <a:bodyPr/>
                    <a:lstStyle/>
                    <a:p>
                      <a:pPr algn="ctr">
                        <a:lnSpc>
                          <a:spcPct val="150000"/>
                        </a:lnSpc>
                        <a:spcAft>
                          <a:spcPts val="1000"/>
                        </a:spcAft>
                      </a:pPr>
                      <a:r>
                        <a:rPr lang="zh-CN" sz="2400">
                          <a:effectLst/>
                        </a:rPr>
                        <a:t>铝金属板</a:t>
                      </a:r>
                      <a:r>
                        <a:rPr lang="en-US" sz="2400">
                          <a:effectLst/>
                        </a:rPr>
                        <a:t>*5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7146875"/>
                  </a:ext>
                </a:extLst>
              </a:tr>
              <a:tr h="685802">
                <a:tc>
                  <a:txBody>
                    <a:bodyPr/>
                    <a:lstStyle/>
                    <a:p>
                      <a:pPr algn="ctr">
                        <a:lnSpc>
                          <a:spcPct val="150000"/>
                        </a:lnSpc>
                        <a:spcAft>
                          <a:spcPts val="1000"/>
                        </a:spcAft>
                      </a:pPr>
                      <a:r>
                        <a:rPr lang="zh-CN" sz="2400">
                          <a:effectLst/>
                        </a:rPr>
                        <a:t>步进电机</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903314513"/>
                  </a:ext>
                </a:extLst>
              </a:tr>
              <a:tr h="685802">
                <a:tc>
                  <a:txBody>
                    <a:bodyPr/>
                    <a:lstStyle/>
                    <a:p>
                      <a:pPr algn="ctr">
                        <a:lnSpc>
                          <a:spcPct val="150000"/>
                        </a:lnSpc>
                        <a:spcAft>
                          <a:spcPts val="1000"/>
                        </a:spcAft>
                      </a:pPr>
                      <a:r>
                        <a:rPr lang="zh-CN" sz="2400">
                          <a:effectLst/>
                        </a:rPr>
                        <a:t>总计</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1097</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304.8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668823432"/>
                  </a:ext>
                </a:extLst>
              </a:tr>
              <a:tr h="1449572">
                <a:tc gridSpan="4">
                  <a:txBody>
                    <a:bodyPr/>
                    <a:lstStyle/>
                    <a:p>
                      <a:pPr algn="ctr">
                        <a:lnSpc>
                          <a:spcPct val="150000"/>
                        </a:lnSpc>
                        <a:spcAft>
                          <a:spcPts val="1000"/>
                        </a:spcAft>
                      </a:pPr>
                      <a:r>
                        <a:rPr lang="zh-CN" sz="2400" dirty="0">
                          <a:effectLst/>
                        </a:rPr>
                        <a:t>注：后者所列价格均为对应元器件在</a:t>
                      </a:r>
                      <a:r>
                        <a:rPr lang="en-US" sz="2400" dirty="0">
                          <a:effectLst/>
                        </a:rPr>
                        <a:t>1688</a:t>
                      </a:r>
                      <a:r>
                        <a:rPr lang="zh-CN" sz="2400" dirty="0">
                          <a:effectLst/>
                        </a:rPr>
                        <a:t>阿里巴巴批发商城上的价格，需批量购买</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64920835"/>
                  </a:ext>
                </a:extLst>
              </a:tr>
            </a:tbl>
          </a:graphicData>
        </a:graphic>
      </p:graphicFrame>
      <p:sp>
        <p:nvSpPr>
          <p:cNvPr id="41" name="文本框 40">
            <a:extLst>
              <a:ext uri="{FF2B5EF4-FFF2-40B4-BE49-F238E27FC236}">
                <a16:creationId xmlns:a16="http://schemas.microsoft.com/office/drawing/2014/main" id="{E29842E2-D5D5-8A3A-09D3-181486ADE587}"/>
              </a:ext>
            </a:extLst>
          </p:cNvPr>
          <p:cNvSpPr txBox="1"/>
          <p:nvPr/>
        </p:nvSpPr>
        <p:spPr>
          <a:xfrm>
            <a:off x="32908703" y="21407818"/>
            <a:ext cx="9782583" cy="5501506"/>
          </a:xfrm>
          <a:prstGeom prst="rect">
            <a:avLst/>
          </a:prstGeom>
          <a:noFill/>
        </p:spPr>
        <p:txBody>
          <a:bodyPr wrap="square">
            <a:spAutoFit/>
          </a:bodyPr>
          <a:lstStyle/>
          <a:p>
            <a:pPr>
              <a:lnSpc>
                <a:spcPct val="150000"/>
              </a:lnSpc>
            </a:pPr>
            <a:r>
              <a:rPr lang="zh-CN" altLang="en-US" sz="4800" dirty="0">
                <a:latin typeface="华文中宋" panose="02010600040101010101" pitchFamily="2" charset="-122"/>
                <a:ea typeface="华文中宋" panose="02010600040101010101" pitchFamily="2" charset="-122"/>
              </a:rPr>
              <a:t>我对其部分部件进行了工业化的优化，从而使得该机器能够将整体的制作成本置于</a:t>
            </a:r>
            <a:r>
              <a:rPr lang="en-US" altLang="zh-CN" sz="4800" dirty="0">
                <a:latin typeface="华文中宋" panose="02010600040101010101" pitchFamily="2" charset="-122"/>
                <a:ea typeface="华文中宋" panose="02010600040101010101" pitchFamily="2" charset="-122"/>
              </a:rPr>
              <a:t>300-400</a:t>
            </a:r>
            <a:r>
              <a:rPr lang="zh-CN" altLang="en-US" sz="4800" dirty="0">
                <a:latin typeface="华文中宋" panose="02010600040101010101" pitchFamily="2" charset="-122"/>
                <a:ea typeface="华文中宋" panose="02010600040101010101" pitchFamily="2" charset="-122"/>
              </a:rPr>
              <a:t>元间，售价在千元级别，可知本品具有较强的市场竞争力与市场价值。</a:t>
            </a:r>
            <a:endParaRPr lang="en-US" altLang="zh-CN" sz="4800" dirty="0">
              <a:latin typeface="华文中宋" panose="02010600040101010101" pitchFamily="2" charset="-122"/>
              <a:ea typeface="华文中宋" panose="02010600040101010101" pitchFamily="2" charset="-122"/>
            </a:endParaRPr>
          </a:p>
        </p:txBody>
      </p:sp>
      <p:sp>
        <p:nvSpPr>
          <p:cNvPr id="42" name="文本框 41">
            <a:extLst>
              <a:ext uri="{FF2B5EF4-FFF2-40B4-BE49-F238E27FC236}">
                <a16:creationId xmlns:a16="http://schemas.microsoft.com/office/drawing/2014/main" id="{DEBF7595-E641-9DC0-D58A-B45083CE2388}"/>
              </a:ext>
            </a:extLst>
          </p:cNvPr>
          <p:cNvSpPr txBox="1"/>
          <p:nvPr/>
        </p:nvSpPr>
        <p:spPr>
          <a:xfrm>
            <a:off x="34200000" y="27349139"/>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项目创新点</a:t>
            </a:r>
          </a:p>
        </p:txBody>
      </p:sp>
      <p:sp>
        <p:nvSpPr>
          <p:cNvPr id="43" name="文本框 42">
            <a:extLst>
              <a:ext uri="{FF2B5EF4-FFF2-40B4-BE49-F238E27FC236}">
                <a16:creationId xmlns:a16="http://schemas.microsoft.com/office/drawing/2014/main" id="{6E3D2537-D55D-E345-F538-5E47113ABB62}"/>
              </a:ext>
            </a:extLst>
          </p:cNvPr>
          <p:cNvSpPr txBox="1"/>
          <p:nvPr/>
        </p:nvSpPr>
        <p:spPr>
          <a:xfrm>
            <a:off x="32908704" y="30488386"/>
            <a:ext cx="9782582" cy="9933489"/>
          </a:xfrm>
          <a:prstGeom prst="rect">
            <a:avLst/>
          </a:prstGeom>
          <a:noFill/>
        </p:spPr>
        <p:txBody>
          <a:bodyPr wrap="square">
            <a:spAutoFit/>
          </a:bodyPr>
          <a:lstStyle/>
          <a:p>
            <a:pPr marL="914400" indent="-914400">
              <a:lnSpc>
                <a:spcPct val="150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人工智能摄像头</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：通过其识别发现水面垃圾后，能够实时控制并跟踪，进行路径调优，使得运行更加高效；</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50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运动系统</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：添加超声波传感器用于机器人避障，提高抗逆性；</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50000"/>
              </a:lnSpc>
              <a:buAutoNum type="arabicPeriod"/>
            </a:pPr>
            <a:r>
              <a:rPr lang="en-US" altLang="zh-CN" sz="4800" b="1" dirty="0">
                <a:effectLst/>
                <a:latin typeface="华文中宋" panose="02010600040101010101" pitchFamily="2" charset="-122"/>
                <a:ea typeface="华文中宋" panose="02010600040101010101" pitchFamily="2" charset="-122"/>
                <a:cs typeface="Times New Roman" panose="02020603050405020304" pitchFamily="18" charset="0"/>
              </a:rPr>
              <a:t>3D </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打印</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：使用</a:t>
            </a:r>
            <a:r>
              <a:rPr lang="en-US" altLang="zh-CN" sz="4800" dirty="0">
                <a:latin typeface="华文中宋" panose="02010600040101010101" pitchFamily="2" charset="-122"/>
                <a:ea typeface="华文中宋" panose="02010600040101010101" pitchFamily="2" charset="-122"/>
                <a:cs typeface="Times New Roman" panose="02020603050405020304" pitchFamily="18" charset="0"/>
              </a:rPr>
              <a:t> PLA </a:t>
            </a:r>
            <a:r>
              <a:rPr lang="zh-CN" altLang="en-US" sz="4800" dirty="0">
                <a:latin typeface="华文中宋" panose="02010600040101010101" pitchFamily="2" charset="-122"/>
                <a:ea typeface="华文中宋" panose="02010600040101010101" pitchFamily="2" charset="-122"/>
                <a:cs typeface="Times New Roman" panose="02020603050405020304" pitchFamily="18" charset="0"/>
              </a:rPr>
              <a:t>材料制作大部分结构件，物美价廉且能够促进环保。</a:t>
            </a:r>
            <a:endPar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49056742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73</TotalTime>
  <Words>627</Words>
  <Application>Microsoft Office PowerPoint</Application>
  <PresentationFormat>自定义</PresentationFormat>
  <Paragraphs>86</Paragraphs>
  <Slides>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vt:i4>
      </vt:variant>
    </vt:vector>
  </HeadingPairs>
  <TitlesOfParts>
    <vt:vector size="8" baseType="lpstr">
      <vt:lpstr>华文中宋</vt:lpstr>
      <vt:lpstr>Arial</vt:lpstr>
      <vt:lpstr>Calibri</vt:lpstr>
      <vt:lpstr>Calibri Light</vt:lpstr>
      <vt:lpstr>Times New Roman</vt:lpstr>
      <vt:lpstr>ZCOOL XiaoWei</vt:lpstr>
      <vt:lpstr>Office 主题​​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 熠</dc:creator>
  <cp:lastModifiedBy>钟 熠</cp:lastModifiedBy>
  <cp:revision>4</cp:revision>
  <dcterms:created xsi:type="dcterms:W3CDTF">2023-03-01T14:07:42Z</dcterms:created>
  <dcterms:modified xsi:type="dcterms:W3CDTF">2023-03-02T08:43:43Z</dcterms:modified>
</cp:coreProperties>
</file>

<file path=docProps/thumbnail.jpeg>
</file>